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7" r:id="rId3"/>
    <p:sldId id="263" r:id="rId4"/>
    <p:sldId id="272" r:id="rId5"/>
    <p:sldId id="264" r:id="rId6"/>
    <p:sldId id="273" r:id="rId7"/>
    <p:sldId id="265" r:id="rId8"/>
    <p:sldId id="266" r:id="rId9"/>
    <p:sldId id="267" r:id="rId10"/>
    <p:sldId id="257" r:id="rId11"/>
    <p:sldId id="258" r:id="rId12"/>
    <p:sldId id="268" r:id="rId13"/>
    <p:sldId id="274" r:id="rId14"/>
    <p:sldId id="259" r:id="rId15"/>
    <p:sldId id="275" r:id="rId16"/>
    <p:sldId id="260" r:id="rId17"/>
    <p:sldId id="261" r:id="rId18"/>
    <p:sldId id="271" r:id="rId19"/>
    <p:sldId id="270" r:id="rId20"/>
    <p:sldId id="276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8B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8B19BE3F-88C3-4568-8587-7B615745E8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14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0620BEB9-44BF-4DF8-95EF-19478B7D36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519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93F164-B071-4480-8CEE-2B670B5ACCAF}" type="slidenum">
              <a:rPr lang="en-US"/>
              <a:pPr/>
              <a:t>1</a:t>
            </a:fld>
            <a:endParaRPr lang="en-US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101337-EBFF-4AA3-98F9-91A5CD460D08}" type="slidenum">
              <a:rPr lang="en-US"/>
              <a:pPr/>
              <a:t>10</a:t>
            </a:fld>
            <a:endParaRPr lang="en-US"/>
          </a:p>
        </p:txBody>
      </p:sp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9F525B-0539-4245-BBD4-6BAA0B6AEC76}" type="slidenum">
              <a:rPr lang="en-US"/>
              <a:pPr/>
              <a:t>11</a:t>
            </a:fld>
            <a:endParaRPr lang="en-US"/>
          </a:p>
        </p:txBody>
      </p:sp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30D6A2-822A-42FB-B36F-7536A7F22ACC}" type="slidenum">
              <a:rPr lang="en-US"/>
              <a:pPr/>
              <a:t>12</a:t>
            </a:fld>
            <a:endParaRPr lang="en-US"/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54E00D-F069-4661-9BEB-4C9C0CC91A40}" type="slidenum">
              <a:rPr lang="en-US"/>
              <a:pPr/>
              <a:t>13</a:t>
            </a:fld>
            <a:endParaRPr lang="en-US"/>
          </a:p>
        </p:txBody>
      </p:sp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F59723-9BA9-4944-B65B-79DCD5811886}" type="slidenum">
              <a:rPr lang="en-US"/>
              <a:pPr/>
              <a:t>14</a:t>
            </a:fld>
            <a:endParaRPr lang="en-US"/>
          </a:p>
        </p:txBody>
      </p:sp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BC11E-FB4E-45D2-A15A-1339C711AD25}" type="slidenum">
              <a:rPr lang="en-US"/>
              <a:pPr/>
              <a:t>15</a:t>
            </a:fld>
            <a:endParaRPr lang="en-US"/>
          </a:p>
        </p:txBody>
      </p:sp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5082A4-977C-4A96-9F80-1FD66DE2D83D}" type="slidenum">
              <a:rPr lang="en-US"/>
              <a:pPr/>
              <a:t>16</a:t>
            </a:fld>
            <a:endParaRPr lang="en-US"/>
          </a:p>
        </p:txBody>
      </p:sp>
      <p:sp>
        <p:nvSpPr>
          <p:cNvPr id="337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625C1E-4805-4622-9A7D-95A2051054F2}" type="slidenum">
              <a:rPr lang="en-US"/>
              <a:pPr/>
              <a:t>17</a:t>
            </a:fld>
            <a:endParaRPr lang="en-US"/>
          </a:p>
        </p:txBody>
      </p:sp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B867D9-C1FC-4DB5-9B63-BDA76AEA17FA}" type="slidenum">
              <a:rPr lang="en-US"/>
              <a:pPr/>
              <a:t>18</a:t>
            </a:fld>
            <a:endParaRPr lang="en-US"/>
          </a:p>
        </p:txBody>
      </p:sp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5CBAC5-44C3-47A4-99EE-226DDE8E5258}" type="slidenum">
              <a:rPr lang="en-US"/>
              <a:pPr/>
              <a:t>19</a:t>
            </a:fld>
            <a:endParaRPr lang="en-US"/>
          </a:p>
        </p:txBody>
      </p:sp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C3F379-08FF-4E18-9002-BB0DF075184E}" type="slidenum">
              <a:rPr lang="en-US"/>
              <a:pPr/>
              <a:t>2</a:t>
            </a:fld>
            <a:endParaRPr lang="en-US"/>
          </a:p>
        </p:txBody>
      </p:sp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39F384-7F44-4C8B-A9C4-069E76ECB7C2}" type="slidenum">
              <a:rPr lang="en-US"/>
              <a:pPr/>
              <a:t>20</a:t>
            </a:fld>
            <a:endParaRPr lang="en-US"/>
          </a:p>
        </p:txBody>
      </p:sp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F4ECE2-CFF4-4D9C-BA12-29813B0D8D20}" type="slidenum">
              <a:rPr lang="en-US"/>
              <a:pPr/>
              <a:t>3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398773-7A8E-42B9-A274-5F2B88BE3382}" type="slidenum">
              <a:rPr lang="en-US"/>
              <a:pPr/>
              <a:t>4</a:t>
            </a:fld>
            <a:endParaRPr lang="en-US"/>
          </a:p>
        </p:txBody>
      </p:sp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0BEA40-8E94-4259-A7B3-1DAB5DC15B4A}" type="slidenum">
              <a:rPr lang="en-US"/>
              <a:pPr/>
              <a:t>5</a:t>
            </a:fld>
            <a:endParaRPr lang="en-US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3C77D8-CF10-4F0E-B0C6-22970812EAE9}" type="slidenum">
              <a:rPr lang="en-US"/>
              <a:pPr/>
              <a:t>6</a:t>
            </a:fld>
            <a:endParaRPr lang="en-US"/>
          </a:p>
        </p:txBody>
      </p:sp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69AADA-6BF3-4C2D-B258-80FC07E0C123}" type="slidenum">
              <a:rPr lang="en-US"/>
              <a:pPr/>
              <a:t>7</a:t>
            </a:fld>
            <a:endParaRPr lang="en-US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5CA854-A7E0-4E3A-9521-C16E3B359FA2}" type="slidenum">
              <a:rPr lang="en-US"/>
              <a:pPr/>
              <a:t>8</a:t>
            </a:fld>
            <a:endParaRPr lang="en-US"/>
          </a:p>
        </p:txBody>
      </p:sp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3FCB8B-D6BB-4B7E-8DA1-43A263EE0F5E}" type="slidenum">
              <a:rPr lang="en-US"/>
              <a:pPr/>
              <a:t>9</a:t>
            </a:fld>
            <a:endParaRPr lang="en-US"/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i="0"/>
          </a:p>
        </p:txBody>
      </p:sp>
      <p:pic>
        <p:nvPicPr>
          <p:cNvPr id="4099" name="Picture 3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i="0"/>
          </a:p>
        </p:txBody>
      </p:sp>
      <p:pic>
        <p:nvPicPr>
          <p:cNvPr id="4101" name="Picture 5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376B93D-6629-4707-89DF-3E93DCBD02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AB523-8E52-4923-9222-1BA7DFCEB0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0287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DAD64-051A-4303-8CCC-1A18922AB9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8949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7BE3C-FD3E-4B73-9B6F-50EA88F8B5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30771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D10A3-1077-4F2F-9DD2-739702E9C6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8097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9CEE7-5FE1-4A87-8330-E12D7B654D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5246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0CE8E-1B74-4088-956D-9885EE6911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5105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72EE6-AB32-4560-A074-ECACCCC54A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4928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A4E7D-A1C4-4454-9168-E73832A6CA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1521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ADEBE-7EB8-4D08-B2D2-049642438B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4381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9F3E1-E83C-443F-8BC2-BF29092661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3355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i="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6" name="Picture 4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91F46EAB-7A86-4C1A-BEB6-BF18DFB4DC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838200"/>
            <a:ext cx="7721600" cy="114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Images and Representation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1981200"/>
            <a:ext cx="6400800" cy="1771650"/>
          </a:xfrm>
        </p:spPr>
        <p:txBody>
          <a:bodyPr/>
          <a:lstStyle/>
          <a:p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Thoughts on Early Cinema</a:t>
            </a:r>
            <a:endParaRPr lang="en-US" sz="16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endParaRPr lang="en-US" sz="16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Presentation created by David C. Simmons</a:t>
            </a:r>
          </a:p>
          <a:p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Ideas by David C. Simmons, Mark Hamilton, and Dr. Kay Picart</a:t>
            </a:r>
          </a:p>
        </p:txBody>
      </p:sp>
      <p:pic>
        <p:nvPicPr>
          <p:cNvPr id="2052" name="Picture 4" descr="C:\My Documents\My Pictures\BWGish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505200"/>
            <a:ext cx="1827213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429000" y="6248400"/>
            <a:ext cx="548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0"/>
              <a:t>Edited by Michaela Densmore and Dr. Kay Picart ©2001</a:t>
            </a:r>
            <a:endParaRPr lang="en-US" sz="180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752600"/>
            <a:ext cx="7162800" cy="1676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What are the most significant differences you see between films made </a:t>
            </a:r>
            <a:r>
              <a:rPr lang="en-US" b="1" u="sng"/>
              <a:t>before</a:t>
            </a:r>
            <a:r>
              <a:rPr lang="en-US"/>
              <a:t> </a:t>
            </a:r>
            <a:r>
              <a:rPr lang="en-US" b="1">
                <a:solidFill>
                  <a:srgbClr val="FF0066"/>
                </a:solidFill>
              </a:rPr>
              <a:t>1908</a:t>
            </a:r>
            <a:r>
              <a:rPr lang="en-US"/>
              <a:t> and those made </a:t>
            </a:r>
            <a:r>
              <a:rPr lang="en-US" b="1" u="sng"/>
              <a:t>after</a:t>
            </a:r>
            <a:r>
              <a:rPr lang="en-US"/>
              <a:t> </a:t>
            </a:r>
            <a:r>
              <a:rPr lang="en-US" b="1">
                <a:solidFill>
                  <a:srgbClr val="FF0066"/>
                </a:solidFill>
              </a:rPr>
              <a:t>1911</a:t>
            </a:r>
            <a:r>
              <a:rPr lang="en-US"/>
              <a:t>?</a:t>
            </a:r>
          </a:p>
        </p:txBody>
      </p:sp>
      <p:pic>
        <p:nvPicPr>
          <p:cNvPr id="5125" name="Picture 5" descr="C:\My Documents\My Pictures\ColorGish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05200"/>
            <a:ext cx="2151063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Thoughts: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algn="just"/>
            <a:r>
              <a:rPr lang="en-US"/>
              <a:t>The first films are grouped by film theorists as </a:t>
            </a:r>
            <a:r>
              <a:rPr lang="en-US" b="1">
                <a:solidFill>
                  <a:srgbClr val="FF0066"/>
                </a:solidFill>
              </a:rPr>
              <a:t>PMR</a:t>
            </a:r>
            <a:r>
              <a:rPr lang="en-US"/>
              <a:t> (Primitive Mode of Representation). </a:t>
            </a:r>
          </a:p>
          <a:p>
            <a:pPr algn="just"/>
            <a:r>
              <a:rPr lang="en-US"/>
              <a:t>They place the spectator on the _____ of the </a:t>
            </a:r>
            <a:r>
              <a:rPr lang="en-US" b="1"/>
              <a:t>diegesis</a:t>
            </a:r>
            <a:r>
              <a:rPr lang="en-US"/>
              <a:t> (the world of the film), as if we are watching a stage play.  </a:t>
            </a:r>
          </a:p>
          <a:p>
            <a:pPr algn="just"/>
            <a:r>
              <a:rPr lang="en-US"/>
              <a:t>The camera tends to be _____.  The emphasis is on the spectacle (i.e. watching).  </a:t>
            </a:r>
          </a:p>
        </p:txBody>
      </p:sp>
      <p:sp>
        <p:nvSpPr>
          <p:cNvPr id="6148" name="Comment 4"/>
          <p:cNvSpPr>
            <a:spLocks noChangeArrowheads="1"/>
          </p:cNvSpPr>
          <p:nvPr/>
        </p:nvSpPr>
        <p:spPr bwMode="auto">
          <a:xfrm>
            <a:off x="838200" y="6511925"/>
            <a:ext cx="8077200" cy="296863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Choose the correct term for the missing words:  1) outside / inside  2) moving / static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752600"/>
            <a:ext cx="7315200" cy="3048000"/>
          </a:xfrm>
        </p:spPr>
        <p:txBody>
          <a:bodyPr/>
          <a:lstStyle/>
          <a:p>
            <a:pPr algn="just">
              <a:lnSpc>
                <a:spcPct val="140000"/>
              </a:lnSpc>
            </a:pPr>
            <a:r>
              <a:rPr lang="en-US" i="1"/>
              <a:t>Elderbush </a:t>
            </a:r>
            <a:r>
              <a:rPr lang="en-US"/>
              <a:t>has been been grouped by film theorists as being part of </a:t>
            </a:r>
            <a:r>
              <a:rPr lang="en-US" b="1">
                <a:solidFill>
                  <a:srgbClr val="FF0066"/>
                </a:solidFill>
              </a:rPr>
              <a:t>IMR</a:t>
            </a:r>
            <a:r>
              <a:rPr lang="en-US"/>
              <a:t> (Institutio-nal Mode of Representation a.k.a. </a:t>
            </a:r>
            <a:r>
              <a:rPr lang="en-US" b="1">
                <a:solidFill>
                  <a:srgbClr val="FF0066"/>
                </a:solidFill>
              </a:rPr>
              <a:t>Classi-cal Hollywood Cinema</a:t>
            </a:r>
            <a:r>
              <a:rPr lang="en-US"/>
              <a:t>). </a:t>
            </a:r>
          </a:p>
        </p:txBody>
      </p:sp>
      <p:pic>
        <p:nvPicPr>
          <p:cNvPr id="15364" name="Picture 4" descr="C:\My Documents\My Pictures\DWGriffith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572000"/>
            <a:ext cx="1346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676400"/>
            <a:ext cx="7391400" cy="2895600"/>
          </a:xfrm>
        </p:spPr>
        <p:txBody>
          <a:bodyPr/>
          <a:lstStyle/>
          <a:p>
            <a:pPr algn="just">
              <a:lnSpc>
                <a:spcPct val="140000"/>
              </a:lnSpc>
            </a:pPr>
            <a:r>
              <a:rPr lang="en-US"/>
              <a:t>Such films place the spectator _____ the </a:t>
            </a:r>
            <a:r>
              <a:rPr lang="en-US" b="1">
                <a:solidFill>
                  <a:srgbClr val="FF0066"/>
                </a:solidFill>
              </a:rPr>
              <a:t>diegesis</a:t>
            </a:r>
            <a:r>
              <a:rPr lang="en-US"/>
              <a:t> (through such things as </a:t>
            </a:r>
            <a:r>
              <a:rPr lang="en-US" b="1">
                <a:solidFill>
                  <a:srgbClr val="FF0066"/>
                </a:solidFill>
              </a:rPr>
              <a:t>shot</a:t>
            </a:r>
            <a:r>
              <a:rPr lang="en-US"/>
              <a:t> / </a:t>
            </a:r>
            <a:r>
              <a:rPr lang="en-US" b="1">
                <a:solidFill>
                  <a:srgbClr val="FF0066"/>
                </a:solidFill>
              </a:rPr>
              <a:t>re</a:t>
            </a:r>
            <a:r>
              <a:rPr lang="en-US"/>
              <a:t>-</a:t>
            </a:r>
            <a:r>
              <a:rPr lang="en-US" b="1">
                <a:solidFill>
                  <a:srgbClr val="FF0066"/>
                </a:solidFill>
              </a:rPr>
              <a:t>verse</a:t>
            </a:r>
            <a:r>
              <a:rPr lang="en-US"/>
              <a:t> shot, </a:t>
            </a:r>
            <a:r>
              <a:rPr lang="en-US" b="1">
                <a:solidFill>
                  <a:srgbClr val="FF0066"/>
                </a:solidFill>
              </a:rPr>
              <a:t>Cross-Cutting</a:t>
            </a:r>
            <a:r>
              <a:rPr lang="en-US"/>
              <a:t>, etc.) as if we ______ participants in the action.</a:t>
            </a:r>
          </a:p>
        </p:txBody>
      </p:sp>
      <p:pic>
        <p:nvPicPr>
          <p:cNvPr id="41988" name="Picture 4" descr="C:\My Documents\My Pictures\DWGriffith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800600"/>
            <a:ext cx="119062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89" name="Comment 5"/>
          <p:cNvSpPr>
            <a:spLocks noChangeArrowheads="1"/>
          </p:cNvSpPr>
          <p:nvPr/>
        </p:nvSpPr>
        <p:spPr bwMode="auto">
          <a:xfrm>
            <a:off x="1524000" y="6561138"/>
            <a:ext cx="7620000" cy="247650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Choose the correct term for the missing words: 1) inside / outside  2) are not / are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905000"/>
            <a:ext cx="7391400" cy="2133600"/>
          </a:xfrm>
        </p:spPr>
        <p:txBody>
          <a:bodyPr/>
          <a:lstStyle/>
          <a:p>
            <a:pPr algn="just"/>
            <a:r>
              <a:rPr lang="en-US"/>
              <a:t>What </a:t>
            </a:r>
            <a:r>
              <a:rPr lang="en-US" b="1">
                <a:solidFill>
                  <a:srgbClr val="FF0066"/>
                </a:solidFill>
              </a:rPr>
              <a:t>racial, classed, and gendered stereo-types</a:t>
            </a:r>
            <a:r>
              <a:rPr lang="en-US"/>
              <a:t> are depicted in </a:t>
            </a:r>
            <a:r>
              <a:rPr lang="en-US" i="1"/>
              <a:t>Battle at Elderbush Gulch</a:t>
            </a:r>
            <a:r>
              <a:rPr lang="en-US"/>
              <a:t>?</a:t>
            </a:r>
          </a:p>
        </p:txBody>
      </p:sp>
      <p:pic>
        <p:nvPicPr>
          <p:cNvPr id="7172" name="Picture 4" descr="C:\My Documents\My Pictures\DGish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114800"/>
            <a:ext cx="1751013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Question: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209800"/>
            <a:ext cx="7391400" cy="1828800"/>
          </a:xfrm>
        </p:spPr>
        <p:txBody>
          <a:bodyPr/>
          <a:lstStyle/>
          <a:p>
            <a:pPr algn="just">
              <a:lnSpc>
                <a:spcPct val="130000"/>
              </a:lnSpc>
            </a:pPr>
            <a:r>
              <a:rPr lang="en-US"/>
              <a:t>Connect the visual material to Lipp-mann’s articles on stereotypes.</a:t>
            </a:r>
          </a:p>
        </p:txBody>
      </p:sp>
      <p:pic>
        <p:nvPicPr>
          <p:cNvPr id="44036" name="Picture 4" descr="C:\My Documents\My Pictures\DGish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114800"/>
            <a:ext cx="1751013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Thoughts / Questions: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543800" cy="4495800"/>
          </a:xfrm>
        </p:spPr>
        <p:txBody>
          <a:bodyPr/>
          <a:lstStyle/>
          <a:p>
            <a:r>
              <a:rPr lang="en-US"/>
              <a:t>How is </a:t>
            </a:r>
            <a:r>
              <a:rPr lang="en-US" b="1">
                <a:solidFill>
                  <a:srgbClr val="FF0066"/>
                </a:solidFill>
              </a:rPr>
              <a:t>RACE</a:t>
            </a:r>
            <a:r>
              <a:rPr lang="en-US"/>
              <a:t> depicted in </a:t>
            </a:r>
            <a:r>
              <a:rPr lang="en-US" i="1"/>
              <a:t>Battle at Elderbush Gulch</a:t>
            </a:r>
            <a:r>
              <a:rPr lang="en-US"/>
              <a:t>?</a:t>
            </a:r>
            <a:r>
              <a:rPr lang="en-US" i="1"/>
              <a:t> </a:t>
            </a:r>
          </a:p>
          <a:p>
            <a:r>
              <a:rPr lang="en-US"/>
              <a:t>Notice the </a:t>
            </a:r>
            <a:r>
              <a:rPr lang="en-US">
                <a:solidFill>
                  <a:schemeClr val="hlink"/>
                </a:solidFill>
              </a:rPr>
              <a:t>difference in the depiction</a:t>
            </a:r>
            <a:r>
              <a:rPr lang="en-US"/>
              <a:t> of the </a:t>
            </a:r>
            <a:r>
              <a:rPr lang="en-US" b="1"/>
              <a:t>white settlers</a:t>
            </a:r>
            <a:r>
              <a:rPr lang="en-US"/>
              <a:t> and the </a:t>
            </a:r>
            <a:r>
              <a:rPr lang="en-US" b="1"/>
              <a:t>Native Americans.  </a:t>
            </a:r>
          </a:p>
          <a:p>
            <a:pPr>
              <a:lnSpc>
                <a:spcPct val="130000"/>
              </a:lnSpc>
            </a:pPr>
            <a:r>
              <a:rPr lang="en-US"/>
              <a:t>What </a:t>
            </a:r>
            <a:r>
              <a:rPr lang="en-US" b="1">
                <a:solidFill>
                  <a:srgbClr val="FF0066"/>
                </a:solidFill>
              </a:rPr>
              <a:t>kind of shots</a:t>
            </a:r>
            <a:r>
              <a:rPr lang="en-US"/>
              <a:t> are used?</a:t>
            </a:r>
          </a:p>
          <a:p>
            <a:pPr>
              <a:lnSpc>
                <a:spcPct val="110000"/>
              </a:lnSpc>
            </a:pPr>
            <a:r>
              <a:rPr lang="en-US"/>
              <a:t>What is the </a:t>
            </a:r>
            <a:r>
              <a:rPr lang="en-US" b="1">
                <a:solidFill>
                  <a:srgbClr val="FF0066"/>
                </a:solidFill>
              </a:rPr>
              <a:t>meaning of the different shots</a:t>
            </a:r>
            <a:r>
              <a:rPr lang="en-US"/>
              <a:t>? 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Thoughts / Questions: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467600" cy="4114800"/>
          </a:xfrm>
        </p:spPr>
        <p:txBody>
          <a:bodyPr/>
          <a:lstStyle/>
          <a:p>
            <a:pPr algn="just"/>
            <a:r>
              <a:rPr lang="en-US"/>
              <a:t>How is </a:t>
            </a:r>
            <a:r>
              <a:rPr lang="en-US" b="1">
                <a:solidFill>
                  <a:srgbClr val="FF0066"/>
                </a:solidFill>
              </a:rPr>
              <a:t>GENDER</a:t>
            </a:r>
            <a:r>
              <a:rPr lang="en-US"/>
              <a:t> depicted in </a:t>
            </a:r>
            <a:r>
              <a:rPr lang="en-US" i="1"/>
              <a:t>Battle at Elderbush Gulch</a:t>
            </a:r>
            <a:r>
              <a:rPr lang="en-US"/>
              <a:t>?</a:t>
            </a:r>
            <a:r>
              <a:rPr lang="en-US" i="1"/>
              <a:t> </a:t>
            </a:r>
          </a:p>
          <a:p>
            <a:pPr algn="just">
              <a:buFontTx/>
              <a:buNone/>
            </a:pPr>
            <a:endParaRPr lang="en-US" sz="1400" i="1"/>
          </a:p>
          <a:p>
            <a:pPr algn="just">
              <a:lnSpc>
                <a:spcPct val="90000"/>
              </a:lnSpc>
            </a:pPr>
            <a:r>
              <a:rPr lang="en-US"/>
              <a:t>Notice the </a:t>
            </a:r>
            <a:r>
              <a:rPr lang="en-US">
                <a:solidFill>
                  <a:schemeClr val="hlink"/>
                </a:solidFill>
              </a:rPr>
              <a:t>figure of the </a:t>
            </a:r>
            <a:r>
              <a:rPr lang="en-US" b="1">
                <a:solidFill>
                  <a:schemeClr val="hlink"/>
                </a:solidFill>
              </a:rPr>
              <a:t>white woman</a:t>
            </a:r>
            <a:r>
              <a:rPr lang="en-US">
                <a:solidFill>
                  <a:schemeClr val="hlink"/>
                </a:solidFill>
              </a:rPr>
              <a:t> </a:t>
            </a:r>
            <a:r>
              <a:rPr lang="en-US"/>
              <a:t>in trouble.</a:t>
            </a:r>
          </a:p>
          <a:p>
            <a:pPr algn="just">
              <a:lnSpc>
                <a:spcPct val="90000"/>
              </a:lnSpc>
            </a:pPr>
            <a:r>
              <a:rPr lang="en-US"/>
              <a:t>What is </a:t>
            </a:r>
            <a:r>
              <a:rPr lang="en-US" b="1"/>
              <a:t>HER</a:t>
            </a:r>
            <a:r>
              <a:rPr lang="en-US"/>
              <a:t> </a:t>
            </a:r>
            <a:r>
              <a:rPr lang="en-US" b="1"/>
              <a:t>function</a:t>
            </a:r>
            <a:r>
              <a:rPr lang="en-US"/>
              <a:t>?</a:t>
            </a:r>
          </a:p>
          <a:p>
            <a:pPr algn="just">
              <a:buFontTx/>
              <a:buNone/>
            </a:pPr>
            <a:endParaRPr lang="en-US" sz="1400"/>
          </a:p>
          <a:p>
            <a:pPr algn="just">
              <a:lnSpc>
                <a:spcPct val="90000"/>
              </a:lnSpc>
            </a:pPr>
            <a:r>
              <a:rPr lang="en-US"/>
              <a:t>Notice the figure of the </a:t>
            </a:r>
            <a:r>
              <a:rPr lang="en-US">
                <a:solidFill>
                  <a:schemeClr val="hlink"/>
                </a:solidFill>
              </a:rPr>
              <a:t>strong </a:t>
            </a:r>
            <a:r>
              <a:rPr lang="en-US" b="1">
                <a:solidFill>
                  <a:schemeClr val="hlink"/>
                </a:solidFill>
              </a:rPr>
              <a:t>white male</a:t>
            </a:r>
            <a:r>
              <a:rPr lang="en-US"/>
              <a:t>.</a:t>
            </a:r>
          </a:p>
          <a:p>
            <a:pPr algn="just">
              <a:lnSpc>
                <a:spcPct val="90000"/>
              </a:lnSpc>
            </a:pPr>
            <a:r>
              <a:rPr lang="en-US"/>
              <a:t>What is </a:t>
            </a:r>
            <a:r>
              <a:rPr lang="en-US" b="1"/>
              <a:t>HIS</a:t>
            </a:r>
            <a:r>
              <a:rPr lang="en-US"/>
              <a:t> </a:t>
            </a:r>
            <a:r>
              <a:rPr lang="en-US" b="1"/>
              <a:t>function</a:t>
            </a:r>
            <a:r>
              <a:rPr lang="en-US"/>
              <a:t>?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Thoughts / Questions: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752600"/>
            <a:ext cx="7239000" cy="4114800"/>
          </a:xfrm>
        </p:spPr>
        <p:txBody>
          <a:bodyPr/>
          <a:lstStyle/>
          <a:p>
            <a:r>
              <a:rPr lang="en-US"/>
              <a:t>How is </a:t>
            </a:r>
            <a:r>
              <a:rPr lang="en-US" b="1">
                <a:solidFill>
                  <a:srgbClr val="FF0066"/>
                </a:solidFill>
              </a:rPr>
              <a:t>CLASS </a:t>
            </a:r>
            <a:r>
              <a:rPr lang="en-US"/>
              <a:t>depicted in </a:t>
            </a:r>
            <a:r>
              <a:rPr lang="en-US" i="1"/>
              <a:t>Battle at Elderbush Gulch</a:t>
            </a:r>
            <a:r>
              <a:rPr lang="en-US"/>
              <a:t>?</a:t>
            </a:r>
            <a:r>
              <a:rPr lang="en-US" i="1"/>
              <a:t> </a:t>
            </a:r>
          </a:p>
          <a:p>
            <a:pPr>
              <a:buFontTx/>
              <a:buNone/>
            </a:pPr>
            <a:endParaRPr lang="en-US" sz="1800" i="1"/>
          </a:p>
          <a:p>
            <a:r>
              <a:rPr lang="en-US"/>
              <a:t>Notice the </a:t>
            </a:r>
            <a:r>
              <a:rPr lang="en-US" b="1">
                <a:solidFill>
                  <a:schemeClr val="hlink"/>
                </a:solidFill>
              </a:rPr>
              <a:t>settlers</a:t>
            </a:r>
            <a:r>
              <a:rPr lang="en-US"/>
              <a:t>. </a:t>
            </a:r>
          </a:p>
          <a:p>
            <a:pPr>
              <a:buFontTx/>
              <a:buNone/>
            </a:pPr>
            <a:endParaRPr lang="en-US" sz="1800"/>
          </a:p>
          <a:p>
            <a:r>
              <a:rPr lang="en-US"/>
              <a:t>Where does the film position the spectator / viewer?</a:t>
            </a:r>
            <a:endParaRPr lang="en-US" sz="2800"/>
          </a:p>
          <a:p>
            <a:r>
              <a:rPr lang="en-US"/>
              <a:t>On which side is the viewer positioned?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Finally…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All of this will be important as cinema continues both to reflect and to influence the nation.  There will yet be greater things to come...</a:t>
            </a:r>
          </a:p>
        </p:txBody>
      </p:sp>
      <p:pic>
        <p:nvPicPr>
          <p:cNvPr id="18436" name="Picture 4" descr="C:\My Documents\My Pictures\Anakin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4724400" cy="218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Aims of this Class Session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467600" cy="47244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b="1"/>
              <a:t>Review</a:t>
            </a:r>
            <a:r>
              <a:rPr lang="en-US"/>
              <a:t> several of </a:t>
            </a:r>
            <a:r>
              <a:rPr lang="en-US" b="1">
                <a:solidFill>
                  <a:srgbClr val="FF0066"/>
                </a:solidFill>
              </a:rPr>
              <a:t>Lippmann’s concepts </a:t>
            </a:r>
            <a:r>
              <a:rPr lang="en-US"/>
              <a:t>of </a:t>
            </a:r>
            <a:r>
              <a:rPr lang="en-US" b="1">
                <a:solidFill>
                  <a:srgbClr val="FF0066"/>
                </a:solidFill>
              </a:rPr>
              <a:t>stereotypes</a:t>
            </a:r>
            <a:r>
              <a:rPr lang="en-US"/>
              <a:t> and how they function in </a:t>
            </a:r>
            <a:r>
              <a:rPr lang="en-US" i="1"/>
              <a:t>Battle at Elderbush Gulch. </a:t>
            </a:r>
          </a:p>
          <a:p>
            <a:pPr lvl="1" algn="r">
              <a:lnSpc>
                <a:spcPct val="90000"/>
              </a:lnSpc>
              <a:buFontTx/>
              <a:buNone/>
            </a:pPr>
            <a:endParaRPr lang="en-US"/>
          </a:p>
          <a:p>
            <a:pPr algn="just">
              <a:lnSpc>
                <a:spcPct val="90000"/>
              </a:lnSpc>
            </a:pPr>
            <a:r>
              <a:rPr lang="en-US"/>
              <a:t>Demonstrate how </a:t>
            </a:r>
            <a:r>
              <a:rPr lang="en-US" b="1">
                <a:solidFill>
                  <a:srgbClr val="FF0066"/>
                </a:solidFill>
              </a:rPr>
              <a:t>IMR</a:t>
            </a:r>
            <a:r>
              <a:rPr lang="en-US"/>
              <a:t> (Classical Holly-wood Cinema) positions the (assumed white, male, middle-class, heterosexual) spectator within the </a:t>
            </a:r>
            <a:r>
              <a:rPr lang="en-US" b="1">
                <a:solidFill>
                  <a:srgbClr val="FF0066"/>
                </a:solidFill>
              </a:rPr>
              <a:t>diegesis</a:t>
            </a:r>
            <a:r>
              <a:rPr lang="en-US"/>
              <a:t>. 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Finally…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467600" cy="990600"/>
          </a:xfrm>
        </p:spPr>
        <p:txBody>
          <a:bodyPr/>
          <a:lstStyle/>
          <a:p>
            <a:pPr algn="just">
              <a:lnSpc>
                <a:spcPct val="90000"/>
              </a:lnSpc>
              <a:tabLst>
                <a:tab pos="4518025" algn="l"/>
              </a:tabLst>
            </a:pPr>
            <a:r>
              <a:rPr lang="en-US" sz="2800"/>
              <a:t>Don’t worry if some things do not yet make sense!  By the end of the semester, they will!</a:t>
            </a:r>
          </a:p>
        </p:txBody>
      </p:sp>
      <p:pic>
        <p:nvPicPr>
          <p:cNvPr id="46085" name="Picture 5" descr="C:\MSOffice\FSU 97-99\2000\Fall 2000\HUM6939-03--Multi-Cultural Film\Daily Files\pictures\Bill-n-Ted's Excellent Adventur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3048000"/>
            <a:ext cx="2208212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1219200" y="2667000"/>
            <a:ext cx="5181600" cy="291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1775" indent="-1222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81038" indent="-2190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10000"/>
              </a:lnSpc>
              <a:buFontTx/>
              <a:buChar char="•"/>
            </a:pPr>
            <a:r>
              <a:rPr lang="en-US" sz="2800" i="0"/>
              <a:t>  The </a:t>
            </a:r>
            <a:r>
              <a:rPr lang="en-US" sz="2800" b="1" i="0">
                <a:solidFill>
                  <a:srgbClr val="FF0066"/>
                </a:solidFill>
              </a:rPr>
              <a:t>two most important </a:t>
            </a:r>
          </a:p>
          <a:p>
            <a:pPr algn="just">
              <a:lnSpc>
                <a:spcPct val="110000"/>
              </a:lnSpc>
            </a:pPr>
            <a:r>
              <a:rPr lang="en-US" sz="2800" b="1" i="0">
                <a:solidFill>
                  <a:srgbClr val="FF0066"/>
                </a:solidFill>
              </a:rPr>
              <a:t>    things</a:t>
            </a:r>
            <a:r>
              <a:rPr lang="en-US" sz="2800" i="0"/>
              <a:t> to remember: </a:t>
            </a:r>
          </a:p>
          <a:p>
            <a:pPr lvl="1" algn="just">
              <a:lnSpc>
                <a:spcPct val="110000"/>
              </a:lnSpc>
              <a:buFontTx/>
              <a:buChar char="–"/>
            </a:pPr>
            <a:r>
              <a:rPr lang="en-US" sz="2800" i="0"/>
              <a:t>Learn the </a:t>
            </a:r>
            <a:r>
              <a:rPr lang="en-US" sz="2800" b="1" i="0"/>
              <a:t>technical vocabu-lary</a:t>
            </a:r>
            <a:r>
              <a:rPr lang="en-US" sz="2800" i="0"/>
              <a:t> used in discussing film.</a:t>
            </a:r>
          </a:p>
          <a:p>
            <a:pPr lvl="1" algn="just">
              <a:lnSpc>
                <a:spcPct val="110000"/>
              </a:lnSpc>
              <a:buFontTx/>
              <a:buChar char="–"/>
            </a:pPr>
            <a:r>
              <a:rPr lang="en-US" sz="2800" b="1" i="0">
                <a:solidFill>
                  <a:srgbClr val="FF0066"/>
                </a:solidFill>
              </a:rPr>
              <a:t>ENJOY</a:t>
            </a:r>
            <a:r>
              <a:rPr lang="en-US" sz="2800" i="0"/>
              <a:t> the films with an </a:t>
            </a:r>
            <a:r>
              <a:rPr lang="en-US" sz="2800" b="1" u="sng"/>
              <a:t>OPEN</a:t>
            </a:r>
            <a:r>
              <a:rPr lang="en-US" sz="2800" i="0"/>
              <a:t> mind</a:t>
            </a:r>
            <a:endParaRPr lang="en-US" sz="2800"/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3429000" y="5791200"/>
            <a:ext cx="2895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END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7" grpId="0" build="p" autoUpdateAnimBg="0" advAuto="1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C:\My Documents\My Pictures\Edison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624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620000" cy="1143000"/>
          </a:xfrm>
        </p:spPr>
        <p:txBody>
          <a:bodyPr/>
          <a:lstStyle/>
          <a:p>
            <a:r>
              <a:rPr lang="en-US"/>
              <a:t>Early Cinema Timeline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600200"/>
            <a:ext cx="7239000" cy="4038600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b="1">
                <a:solidFill>
                  <a:srgbClr val="FF0066"/>
                </a:solidFill>
              </a:rPr>
              <a:t>1894</a:t>
            </a:r>
            <a:r>
              <a:rPr lang="en-US">
                <a:solidFill>
                  <a:srgbClr val="FF0066"/>
                </a:solidFill>
              </a:rPr>
              <a:t>: </a:t>
            </a:r>
            <a:r>
              <a:rPr lang="en-US" b="1">
                <a:solidFill>
                  <a:srgbClr val="FF0066"/>
                </a:solidFill>
              </a:rPr>
              <a:t>Thomas Edison</a:t>
            </a:r>
            <a:r>
              <a:rPr lang="en-US" sz="2800"/>
              <a:t> (USA)</a:t>
            </a:r>
          </a:p>
          <a:p>
            <a:pPr>
              <a:lnSpc>
                <a:spcPct val="120000"/>
              </a:lnSpc>
            </a:pPr>
            <a:r>
              <a:rPr lang="en-US" sz="2800"/>
              <a:t>Edison’s </a:t>
            </a:r>
            <a:r>
              <a:rPr lang="en-US" sz="2800" b="1"/>
              <a:t>Kinetoscope</a:t>
            </a:r>
            <a:r>
              <a:rPr lang="en-US" sz="2800"/>
              <a:t> </a:t>
            </a:r>
            <a:r>
              <a:rPr lang="en-US" sz="2800" b="1"/>
              <a:t>Films</a:t>
            </a:r>
            <a:endParaRPr lang="en-US" sz="2800"/>
          </a:p>
          <a:p>
            <a:pPr>
              <a:lnSpc>
                <a:spcPct val="120000"/>
              </a:lnSpc>
            </a:pPr>
            <a:r>
              <a:rPr lang="en-US" sz="2800"/>
              <a:t>Short, Vaudeville-like spectacles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2800"/>
              <a:t>    for one person looking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2800"/>
              <a:t>    into a kinetoscope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:\My Documents\My Pictures\Edison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733800"/>
            <a:ext cx="2667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620000" cy="1143000"/>
          </a:xfrm>
        </p:spPr>
        <p:txBody>
          <a:bodyPr/>
          <a:lstStyle/>
          <a:p>
            <a:r>
              <a:rPr lang="en-US"/>
              <a:t>Early Cinema Timeline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70104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>
                <a:solidFill>
                  <a:srgbClr val="FF0066"/>
                </a:solidFill>
              </a:rPr>
              <a:t>Examples</a:t>
            </a:r>
            <a:r>
              <a:rPr lang="en-US" sz="2800"/>
              <a:t>:</a:t>
            </a:r>
          </a:p>
          <a:p>
            <a:pPr>
              <a:lnSpc>
                <a:spcPct val="20000"/>
              </a:lnSpc>
              <a:buFontTx/>
              <a:buNone/>
            </a:pPr>
            <a:r>
              <a:rPr lang="en-US" sz="2800"/>
              <a:t> </a:t>
            </a:r>
            <a:endParaRPr lang="en-US" sz="1600"/>
          </a:p>
          <a:p>
            <a:pPr lvl="1">
              <a:lnSpc>
                <a:spcPct val="90000"/>
              </a:lnSpc>
            </a:pPr>
            <a:r>
              <a:rPr lang="en-US" sz="3200" i="1"/>
              <a:t>The Kiss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Sandow Flexing His Muscles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Boxing Cats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Pie-Eating Contest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Turkish Dance</a:t>
            </a:r>
            <a:r>
              <a:rPr lang="en-US" sz="320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C:\My Documents\My Pictures\Lumiere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38600"/>
            <a:ext cx="25908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Cinema Timeline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752600"/>
            <a:ext cx="7315200" cy="41148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b="1">
                <a:solidFill>
                  <a:srgbClr val="FF0066"/>
                </a:solidFill>
              </a:rPr>
              <a:t>1895: The Lumiere Brothers</a:t>
            </a:r>
            <a:r>
              <a:rPr lang="en-US"/>
              <a:t> 	(France)</a:t>
            </a:r>
          </a:p>
          <a:p>
            <a:pPr>
              <a:lnSpc>
                <a:spcPct val="170000"/>
              </a:lnSpc>
            </a:pPr>
            <a:r>
              <a:rPr lang="en-US" sz="2800"/>
              <a:t>“The Birth of Cinema”</a:t>
            </a:r>
          </a:p>
          <a:p>
            <a:pPr>
              <a:lnSpc>
                <a:spcPct val="130000"/>
              </a:lnSpc>
            </a:pPr>
            <a:r>
              <a:rPr lang="en-US" sz="2800"/>
              <a:t>Short depictions of everyday life that were projected for an audience</a:t>
            </a:r>
            <a:endParaRPr lang="en-US" sz="2800" i="1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:\My Documents\My Pictures\Lumiere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657600"/>
            <a:ext cx="22098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Cinema Timeline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6705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>
                <a:solidFill>
                  <a:srgbClr val="FF0066"/>
                </a:solidFill>
              </a:rPr>
              <a:t>Examples</a:t>
            </a:r>
            <a:r>
              <a:rPr lang="en-US" sz="2800"/>
              <a:t>:</a:t>
            </a:r>
          </a:p>
          <a:p>
            <a:pPr>
              <a:lnSpc>
                <a:spcPct val="20000"/>
              </a:lnSpc>
              <a:buFontTx/>
              <a:buNone/>
            </a:pPr>
            <a:r>
              <a:rPr lang="en-US" sz="2800"/>
              <a:t> </a:t>
            </a:r>
            <a:endParaRPr lang="en-US" sz="1600"/>
          </a:p>
          <a:p>
            <a:pPr lvl="1">
              <a:lnSpc>
                <a:spcPct val="90000"/>
              </a:lnSpc>
            </a:pPr>
            <a:r>
              <a:rPr lang="en-US" sz="3200" i="1"/>
              <a:t>The Arrival Of A Train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Workers Leaving The Lumière Factory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Watering The Gardener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Demolition Of AWall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Feeding The Baby</a:t>
            </a:r>
          </a:p>
          <a:p>
            <a:pPr lvl="1">
              <a:lnSpc>
                <a:spcPct val="90000"/>
              </a:lnSpc>
            </a:pPr>
            <a:r>
              <a:rPr lang="en-US" sz="3200" i="1"/>
              <a:t>Children Digging Shrimp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:\My Documents\My Pictures\Melies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0"/>
            <a:ext cx="28194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Cinema Timeline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b="1">
                <a:solidFill>
                  <a:srgbClr val="FF0066"/>
                </a:solidFill>
              </a:rPr>
              <a:t>1902: Meliès</a:t>
            </a:r>
            <a:r>
              <a:rPr lang="en-US"/>
              <a:t> (France)</a:t>
            </a:r>
          </a:p>
          <a:p>
            <a:pPr>
              <a:lnSpc>
                <a:spcPct val="140000"/>
              </a:lnSpc>
            </a:pPr>
            <a:r>
              <a:rPr lang="en-US" i="1"/>
              <a:t>A Trip to the Moon</a:t>
            </a:r>
          </a:p>
          <a:p>
            <a:pPr>
              <a:lnSpc>
                <a:spcPct val="120000"/>
              </a:lnSpc>
            </a:pPr>
            <a:r>
              <a:rPr lang="en-US"/>
              <a:t>A </a:t>
            </a:r>
            <a:r>
              <a:rPr lang="en-US" b="1"/>
              <a:t>magician</a:t>
            </a:r>
            <a:r>
              <a:rPr lang="en-US"/>
              <a:t> who used:                     </a:t>
            </a:r>
          </a:p>
          <a:p>
            <a:pPr lvl="1">
              <a:lnSpc>
                <a:spcPct val="120000"/>
              </a:lnSpc>
            </a:pPr>
            <a:r>
              <a:rPr lang="en-US" sz="3200"/>
              <a:t>Fantastic Sets</a:t>
            </a:r>
          </a:p>
          <a:p>
            <a:pPr lvl="1">
              <a:lnSpc>
                <a:spcPct val="120000"/>
              </a:lnSpc>
            </a:pPr>
            <a:r>
              <a:rPr lang="en-US" sz="3200"/>
              <a:t>Costumes</a:t>
            </a:r>
          </a:p>
          <a:p>
            <a:pPr lvl="1">
              <a:lnSpc>
                <a:spcPct val="120000"/>
              </a:lnSpc>
            </a:pPr>
            <a:r>
              <a:rPr lang="en-US" sz="3200"/>
              <a:t>Special Effects</a:t>
            </a:r>
            <a:endParaRPr lang="en-US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Cinema Timeline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>
                <a:solidFill>
                  <a:srgbClr val="FF0066"/>
                </a:solidFill>
              </a:rPr>
              <a:t>1903: Edwin S. Porter</a:t>
            </a:r>
            <a:r>
              <a:rPr lang="en-US"/>
              <a:t> (USA)</a:t>
            </a:r>
          </a:p>
          <a:p>
            <a:pPr>
              <a:lnSpc>
                <a:spcPct val="150000"/>
              </a:lnSpc>
            </a:pPr>
            <a:r>
              <a:rPr lang="en-US" i="1"/>
              <a:t>The Great Train Robbery</a:t>
            </a:r>
          </a:p>
          <a:p>
            <a:pPr>
              <a:lnSpc>
                <a:spcPct val="150000"/>
              </a:lnSpc>
            </a:pPr>
            <a:r>
              <a:rPr lang="en-US"/>
              <a:t>Famous American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/>
              <a:t>   </a:t>
            </a:r>
            <a:r>
              <a:rPr lang="en-US" b="1" i="1"/>
              <a:t>Nickelodeon</a:t>
            </a:r>
            <a:r>
              <a:rPr lang="en-US"/>
              <a:t> film</a:t>
            </a:r>
          </a:p>
          <a:p>
            <a:pPr lvl="1">
              <a:buFontTx/>
              <a:buNone/>
            </a:pPr>
            <a:endParaRPr lang="en-US"/>
          </a:p>
        </p:txBody>
      </p:sp>
      <p:pic>
        <p:nvPicPr>
          <p:cNvPr id="13316" name="Picture 4" descr="C:\My Documents\My Pictures\Porter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505200"/>
            <a:ext cx="3124200" cy="309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Cinema Timeline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b="1">
                <a:solidFill>
                  <a:srgbClr val="FF0066"/>
                </a:solidFill>
              </a:rPr>
              <a:t>1913: D. W. Griffith</a:t>
            </a:r>
            <a:r>
              <a:rPr lang="en-US"/>
              <a:t> (USA)</a:t>
            </a:r>
          </a:p>
          <a:p>
            <a:pPr>
              <a:lnSpc>
                <a:spcPct val="140000"/>
              </a:lnSpc>
            </a:pPr>
            <a:r>
              <a:rPr lang="en-US" i="1"/>
              <a:t>Battle at Elderbush Gulch</a:t>
            </a:r>
          </a:p>
          <a:p>
            <a:pPr>
              <a:lnSpc>
                <a:spcPct val="140000"/>
              </a:lnSpc>
            </a:pPr>
            <a:r>
              <a:rPr lang="en-US"/>
              <a:t>Cross-Cutting</a:t>
            </a:r>
          </a:p>
          <a:p>
            <a:pPr>
              <a:lnSpc>
                <a:spcPct val="140000"/>
              </a:lnSpc>
            </a:pPr>
            <a:r>
              <a:rPr lang="en-US"/>
              <a:t>Close-Ups</a:t>
            </a:r>
          </a:p>
        </p:txBody>
      </p:sp>
      <p:pic>
        <p:nvPicPr>
          <p:cNvPr id="14340" name="Picture 4" descr="C:\My Documents\My Pictures\Griffith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581400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513</TotalTime>
  <Words>663</Words>
  <Application>Microsoft Office PowerPoint</Application>
  <PresentationFormat>On-screen Show (4:3)</PresentationFormat>
  <Paragraphs>119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Times New Roman</vt:lpstr>
      <vt:lpstr>Arial</vt:lpstr>
      <vt:lpstr>Notebook</vt:lpstr>
      <vt:lpstr>Images and Representation</vt:lpstr>
      <vt:lpstr>Aims of this Class Session</vt:lpstr>
      <vt:lpstr>Early Cinema Timeline</vt:lpstr>
      <vt:lpstr>Early Cinema Timeline</vt:lpstr>
      <vt:lpstr>Early Cinema Timeline</vt:lpstr>
      <vt:lpstr>Early Cinema Timeline</vt:lpstr>
      <vt:lpstr>Early Cinema Timeline</vt:lpstr>
      <vt:lpstr>Early Cinema Timeline</vt:lpstr>
      <vt:lpstr>Early Cinema Timeline</vt:lpstr>
      <vt:lpstr>Question:</vt:lpstr>
      <vt:lpstr>Thoughts:</vt:lpstr>
      <vt:lpstr>Thoughts</vt:lpstr>
      <vt:lpstr>Thoughts</vt:lpstr>
      <vt:lpstr>Question:</vt:lpstr>
      <vt:lpstr>Question:</vt:lpstr>
      <vt:lpstr>Thoughts / Questions:</vt:lpstr>
      <vt:lpstr>Thoughts / Questions:</vt:lpstr>
      <vt:lpstr>Thoughts / Questions:</vt:lpstr>
      <vt:lpstr>Finally… </vt:lpstr>
      <vt:lpstr>Finally…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Images and Representation</dc:title>
  <dc:creator>David Simmons</dc:creator>
  <cp:lastModifiedBy>Caroline</cp:lastModifiedBy>
  <cp:revision>30</cp:revision>
  <dcterms:created xsi:type="dcterms:W3CDTF">2000-08-23T21:08:10Z</dcterms:created>
  <dcterms:modified xsi:type="dcterms:W3CDTF">2013-01-02T22:05:29Z</dcterms:modified>
</cp:coreProperties>
</file>